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1" r:id="rId1"/>
  </p:sldMasterIdLst>
  <p:sldIdLst>
    <p:sldId id="256" r:id="rId2"/>
    <p:sldId id="262" r:id="rId3"/>
    <p:sldId id="263" r:id="rId4"/>
    <p:sldId id="264" r:id="rId5"/>
    <p:sldId id="265" r:id="rId6"/>
    <p:sldId id="267" r:id="rId7"/>
    <p:sldId id="268" r:id="rId8"/>
    <p:sldId id="258" r:id="rId9"/>
    <p:sldId id="269" r:id="rId10"/>
    <p:sldId id="259" r:id="rId11"/>
    <p:sldId id="270" r:id="rId12"/>
    <p:sldId id="271" r:id="rId13"/>
    <p:sldId id="266" r:id="rId14"/>
    <p:sldId id="260" r:id="rId15"/>
    <p:sldId id="272" r:id="rId16"/>
    <p:sldId id="261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89"/>
    <p:restoredTop sz="94787"/>
  </p:normalViewPr>
  <p:slideViewPr>
    <p:cSldViewPr snapToGrid="0" snapToObjects="1">
      <p:cViewPr varScale="1">
        <p:scale>
          <a:sx n="94" d="100"/>
          <a:sy n="94" d="100"/>
        </p:scale>
        <p:origin x="224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85C35F-E951-0E4B-A5CA-65C7506E468C}" type="doc">
      <dgm:prSet loTypeId="urn:microsoft.com/office/officeart/2005/8/layout/hProcess9" loCatId="" qsTypeId="urn:microsoft.com/office/officeart/2005/8/quickstyle/simple1" qsCatId="simple" csTypeId="urn:microsoft.com/office/officeart/2005/8/colors/colorful1" csCatId="colorful" phldr="1"/>
      <dgm:spPr/>
    </dgm:pt>
    <dgm:pt modelId="{408D6794-360E-4A44-8322-052C63B3E483}">
      <dgm:prSet phldrT="[Text]"/>
      <dgm:spPr/>
      <dgm:t>
        <a:bodyPr/>
        <a:lstStyle/>
        <a:p>
          <a:r>
            <a:rPr lang="en-US"/>
            <a:t>Understanding Data</a:t>
          </a:r>
        </a:p>
      </dgm:t>
    </dgm:pt>
    <dgm:pt modelId="{669134B7-DE77-9F40-AA77-908ED7D30A19}" type="parTrans" cxnId="{4B4ECDFB-FD7F-1B42-A9F5-2F33D6FC2978}">
      <dgm:prSet/>
      <dgm:spPr/>
      <dgm:t>
        <a:bodyPr/>
        <a:lstStyle/>
        <a:p>
          <a:endParaRPr lang="en-US"/>
        </a:p>
      </dgm:t>
    </dgm:pt>
    <dgm:pt modelId="{848F3D10-2CBF-B049-99EC-3DEFD2FD3179}" type="sibTrans" cxnId="{4B4ECDFB-FD7F-1B42-A9F5-2F33D6FC2978}">
      <dgm:prSet/>
      <dgm:spPr/>
      <dgm:t>
        <a:bodyPr/>
        <a:lstStyle/>
        <a:p>
          <a:endParaRPr lang="en-US"/>
        </a:p>
      </dgm:t>
    </dgm:pt>
    <dgm:pt modelId="{C0802303-21A6-F149-8653-AD385DDE5C54}">
      <dgm:prSet phldrT="[Text]"/>
      <dgm:spPr/>
      <dgm:t>
        <a:bodyPr/>
        <a:lstStyle/>
        <a:p>
          <a:r>
            <a:rPr lang="en-US"/>
            <a:t>Feature Engineering</a:t>
          </a:r>
        </a:p>
      </dgm:t>
    </dgm:pt>
    <dgm:pt modelId="{DAD82171-EAB2-A549-922C-F68139CDDC14}" type="parTrans" cxnId="{B6B58BC4-0371-2A43-969F-476DF87B876A}">
      <dgm:prSet/>
      <dgm:spPr/>
      <dgm:t>
        <a:bodyPr/>
        <a:lstStyle/>
        <a:p>
          <a:endParaRPr lang="en-US"/>
        </a:p>
      </dgm:t>
    </dgm:pt>
    <dgm:pt modelId="{3689485A-9662-EA4C-B9D7-056184ED56A7}" type="sibTrans" cxnId="{B6B58BC4-0371-2A43-969F-476DF87B876A}">
      <dgm:prSet/>
      <dgm:spPr/>
      <dgm:t>
        <a:bodyPr/>
        <a:lstStyle/>
        <a:p>
          <a:endParaRPr lang="en-US"/>
        </a:p>
      </dgm:t>
    </dgm:pt>
    <dgm:pt modelId="{5230422A-A641-5F49-AA0E-CA08652AE717}">
      <dgm:prSet phldrT="[Text]"/>
      <dgm:spPr/>
      <dgm:t>
        <a:bodyPr/>
        <a:lstStyle/>
        <a:p>
          <a:r>
            <a:rPr lang="en-US"/>
            <a:t>Model Finetuning</a:t>
          </a:r>
        </a:p>
      </dgm:t>
    </dgm:pt>
    <dgm:pt modelId="{504421F0-92AF-E048-BA40-5A7CABA61E1C}" type="parTrans" cxnId="{C2B85320-FCE3-6341-A38A-B61DB12EF801}">
      <dgm:prSet/>
      <dgm:spPr/>
      <dgm:t>
        <a:bodyPr/>
        <a:lstStyle/>
        <a:p>
          <a:endParaRPr lang="en-US"/>
        </a:p>
      </dgm:t>
    </dgm:pt>
    <dgm:pt modelId="{A91C0C3B-F32A-F942-89BC-C542CFB7BF4A}" type="sibTrans" cxnId="{C2B85320-FCE3-6341-A38A-B61DB12EF801}">
      <dgm:prSet/>
      <dgm:spPr/>
      <dgm:t>
        <a:bodyPr/>
        <a:lstStyle/>
        <a:p>
          <a:endParaRPr lang="en-US"/>
        </a:p>
      </dgm:t>
    </dgm:pt>
    <dgm:pt modelId="{75C29354-7F05-7246-B837-67A76599FF94}">
      <dgm:prSet/>
      <dgm:spPr>
        <a:solidFill>
          <a:srgbClr val="FF0000"/>
        </a:solidFill>
      </dgm:spPr>
      <dgm:t>
        <a:bodyPr/>
        <a:lstStyle/>
        <a:p>
          <a:r>
            <a:rPr lang="en-US" dirty="0"/>
            <a:t>Findings and Applications</a:t>
          </a:r>
        </a:p>
      </dgm:t>
    </dgm:pt>
    <dgm:pt modelId="{ED3B4B35-B5CC-BC40-BDE8-4C6004C1F1D0}" type="parTrans" cxnId="{9AD11AE7-0C32-A748-A153-7492E4CAC6DB}">
      <dgm:prSet/>
      <dgm:spPr/>
      <dgm:t>
        <a:bodyPr/>
        <a:lstStyle/>
        <a:p>
          <a:endParaRPr lang="en-US"/>
        </a:p>
      </dgm:t>
    </dgm:pt>
    <dgm:pt modelId="{0BAC334D-BF89-994E-A542-9617D454A75B}" type="sibTrans" cxnId="{9AD11AE7-0C32-A748-A153-7492E4CAC6DB}">
      <dgm:prSet/>
      <dgm:spPr/>
      <dgm:t>
        <a:bodyPr/>
        <a:lstStyle/>
        <a:p>
          <a:endParaRPr lang="en-US"/>
        </a:p>
      </dgm:t>
    </dgm:pt>
    <dgm:pt modelId="{C9AAE4F0-0B8B-4243-81A0-87AEBD4052EC}" type="pres">
      <dgm:prSet presAssocID="{D085C35F-E951-0E4B-A5CA-65C7506E468C}" presName="CompostProcess" presStyleCnt="0">
        <dgm:presLayoutVars>
          <dgm:dir/>
          <dgm:resizeHandles val="exact"/>
        </dgm:presLayoutVars>
      </dgm:prSet>
      <dgm:spPr/>
    </dgm:pt>
    <dgm:pt modelId="{73FF0A44-6F0B-D747-A350-A3DD7F40C8EE}" type="pres">
      <dgm:prSet presAssocID="{D085C35F-E951-0E4B-A5CA-65C7506E468C}" presName="arrow" presStyleLbl="bgShp" presStyleIdx="0" presStyleCnt="1" custLinFactNeighborX="2" custLinFactNeighborY="-7487"/>
      <dgm:spPr/>
    </dgm:pt>
    <dgm:pt modelId="{803BD1A5-1BF9-7349-94C4-6470823B5100}" type="pres">
      <dgm:prSet presAssocID="{D085C35F-E951-0E4B-A5CA-65C7506E468C}" presName="linearProcess" presStyleCnt="0"/>
      <dgm:spPr/>
    </dgm:pt>
    <dgm:pt modelId="{0F956DC4-5AA6-7148-A798-BF93C2B81CD7}" type="pres">
      <dgm:prSet presAssocID="{408D6794-360E-4A44-8322-052C63B3E483}" presName="textNode" presStyleLbl="node1" presStyleIdx="0" presStyleCnt="4">
        <dgm:presLayoutVars>
          <dgm:bulletEnabled val="1"/>
        </dgm:presLayoutVars>
      </dgm:prSet>
      <dgm:spPr/>
    </dgm:pt>
    <dgm:pt modelId="{AD0A732A-0394-0F4B-BA7D-765807266297}" type="pres">
      <dgm:prSet presAssocID="{848F3D10-2CBF-B049-99EC-3DEFD2FD3179}" presName="sibTrans" presStyleCnt="0"/>
      <dgm:spPr/>
    </dgm:pt>
    <dgm:pt modelId="{C21A971C-65A9-A741-8BC5-6E612A9CF0D2}" type="pres">
      <dgm:prSet presAssocID="{C0802303-21A6-F149-8653-AD385DDE5C54}" presName="textNode" presStyleLbl="node1" presStyleIdx="1" presStyleCnt="4">
        <dgm:presLayoutVars>
          <dgm:bulletEnabled val="1"/>
        </dgm:presLayoutVars>
      </dgm:prSet>
      <dgm:spPr/>
    </dgm:pt>
    <dgm:pt modelId="{05AEF6E3-E9D7-2D4D-A813-9D30D84BEAE2}" type="pres">
      <dgm:prSet presAssocID="{3689485A-9662-EA4C-B9D7-056184ED56A7}" presName="sibTrans" presStyleCnt="0"/>
      <dgm:spPr/>
    </dgm:pt>
    <dgm:pt modelId="{ECC0B45B-C4B5-1743-B33E-7401E43B6450}" type="pres">
      <dgm:prSet presAssocID="{5230422A-A641-5F49-AA0E-CA08652AE717}" presName="textNode" presStyleLbl="node1" presStyleIdx="2" presStyleCnt="4">
        <dgm:presLayoutVars>
          <dgm:bulletEnabled val="1"/>
        </dgm:presLayoutVars>
      </dgm:prSet>
      <dgm:spPr/>
    </dgm:pt>
    <dgm:pt modelId="{61DE5D08-0463-3547-91A6-8DF85C5B70BB}" type="pres">
      <dgm:prSet presAssocID="{A91C0C3B-F32A-F942-89BC-C542CFB7BF4A}" presName="sibTrans" presStyleCnt="0"/>
      <dgm:spPr/>
    </dgm:pt>
    <dgm:pt modelId="{2B307284-BC36-2740-BBA8-5D0E24BA738E}" type="pres">
      <dgm:prSet presAssocID="{75C29354-7F05-7246-B837-67A76599FF94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21C6B701-5251-6348-9AC8-C6458351CD8F}" type="presOf" srcId="{5230422A-A641-5F49-AA0E-CA08652AE717}" destId="{ECC0B45B-C4B5-1743-B33E-7401E43B6450}" srcOrd="0" destOrd="0" presId="urn:microsoft.com/office/officeart/2005/8/layout/hProcess9"/>
    <dgm:cxn modelId="{A73D5711-A079-9049-8B87-72349B5DA6C3}" type="presOf" srcId="{75C29354-7F05-7246-B837-67A76599FF94}" destId="{2B307284-BC36-2740-BBA8-5D0E24BA738E}" srcOrd="0" destOrd="0" presId="urn:microsoft.com/office/officeart/2005/8/layout/hProcess9"/>
    <dgm:cxn modelId="{C2B85320-FCE3-6341-A38A-B61DB12EF801}" srcId="{D085C35F-E951-0E4B-A5CA-65C7506E468C}" destId="{5230422A-A641-5F49-AA0E-CA08652AE717}" srcOrd="2" destOrd="0" parTransId="{504421F0-92AF-E048-BA40-5A7CABA61E1C}" sibTransId="{A91C0C3B-F32A-F942-89BC-C542CFB7BF4A}"/>
    <dgm:cxn modelId="{B95B533F-55EE-7846-94AD-69438F9A1045}" type="presOf" srcId="{408D6794-360E-4A44-8322-052C63B3E483}" destId="{0F956DC4-5AA6-7148-A798-BF93C2B81CD7}" srcOrd="0" destOrd="0" presId="urn:microsoft.com/office/officeart/2005/8/layout/hProcess9"/>
    <dgm:cxn modelId="{B5A99CAE-C5D2-0C4F-BDAB-5314F3294C24}" type="presOf" srcId="{D085C35F-E951-0E4B-A5CA-65C7506E468C}" destId="{C9AAE4F0-0B8B-4243-81A0-87AEBD4052EC}" srcOrd="0" destOrd="0" presId="urn:microsoft.com/office/officeart/2005/8/layout/hProcess9"/>
    <dgm:cxn modelId="{B6B58BC4-0371-2A43-969F-476DF87B876A}" srcId="{D085C35F-E951-0E4B-A5CA-65C7506E468C}" destId="{C0802303-21A6-F149-8653-AD385DDE5C54}" srcOrd="1" destOrd="0" parTransId="{DAD82171-EAB2-A549-922C-F68139CDDC14}" sibTransId="{3689485A-9662-EA4C-B9D7-056184ED56A7}"/>
    <dgm:cxn modelId="{C18031D1-80FB-4849-81A8-BD72E8524406}" type="presOf" srcId="{C0802303-21A6-F149-8653-AD385DDE5C54}" destId="{C21A971C-65A9-A741-8BC5-6E612A9CF0D2}" srcOrd="0" destOrd="0" presId="urn:microsoft.com/office/officeart/2005/8/layout/hProcess9"/>
    <dgm:cxn modelId="{9AD11AE7-0C32-A748-A153-7492E4CAC6DB}" srcId="{D085C35F-E951-0E4B-A5CA-65C7506E468C}" destId="{75C29354-7F05-7246-B837-67A76599FF94}" srcOrd="3" destOrd="0" parTransId="{ED3B4B35-B5CC-BC40-BDE8-4C6004C1F1D0}" sibTransId="{0BAC334D-BF89-994E-A542-9617D454A75B}"/>
    <dgm:cxn modelId="{4B4ECDFB-FD7F-1B42-A9F5-2F33D6FC2978}" srcId="{D085C35F-E951-0E4B-A5CA-65C7506E468C}" destId="{408D6794-360E-4A44-8322-052C63B3E483}" srcOrd="0" destOrd="0" parTransId="{669134B7-DE77-9F40-AA77-908ED7D30A19}" sibTransId="{848F3D10-2CBF-B049-99EC-3DEFD2FD3179}"/>
    <dgm:cxn modelId="{674D8E5C-B59E-1647-88FB-8DC92ECBFC1B}" type="presParOf" srcId="{C9AAE4F0-0B8B-4243-81A0-87AEBD4052EC}" destId="{73FF0A44-6F0B-D747-A350-A3DD7F40C8EE}" srcOrd="0" destOrd="0" presId="urn:microsoft.com/office/officeart/2005/8/layout/hProcess9"/>
    <dgm:cxn modelId="{CFE5E295-12AC-494A-A489-1FFE2524EC0B}" type="presParOf" srcId="{C9AAE4F0-0B8B-4243-81A0-87AEBD4052EC}" destId="{803BD1A5-1BF9-7349-94C4-6470823B5100}" srcOrd="1" destOrd="0" presId="urn:microsoft.com/office/officeart/2005/8/layout/hProcess9"/>
    <dgm:cxn modelId="{34C5EC5E-0C12-C24D-AB19-F1CA486F664B}" type="presParOf" srcId="{803BD1A5-1BF9-7349-94C4-6470823B5100}" destId="{0F956DC4-5AA6-7148-A798-BF93C2B81CD7}" srcOrd="0" destOrd="0" presId="urn:microsoft.com/office/officeart/2005/8/layout/hProcess9"/>
    <dgm:cxn modelId="{91658944-AD6B-6E42-B8A5-50046C6D0C03}" type="presParOf" srcId="{803BD1A5-1BF9-7349-94C4-6470823B5100}" destId="{AD0A732A-0394-0F4B-BA7D-765807266297}" srcOrd="1" destOrd="0" presId="urn:microsoft.com/office/officeart/2005/8/layout/hProcess9"/>
    <dgm:cxn modelId="{1D27F6B5-5EE7-1340-8E37-1C10754E684A}" type="presParOf" srcId="{803BD1A5-1BF9-7349-94C4-6470823B5100}" destId="{C21A971C-65A9-A741-8BC5-6E612A9CF0D2}" srcOrd="2" destOrd="0" presId="urn:microsoft.com/office/officeart/2005/8/layout/hProcess9"/>
    <dgm:cxn modelId="{1386A4AF-C098-F441-802C-69533461AF9B}" type="presParOf" srcId="{803BD1A5-1BF9-7349-94C4-6470823B5100}" destId="{05AEF6E3-E9D7-2D4D-A813-9D30D84BEAE2}" srcOrd="3" destOrd="0" presId="urn:microsoft.com/office/officeart/2005/8/layout/hProcess9"/>
    <dgm:cxn modelId="{04AEC1F9-E7C4-B940-8692-AF995E6DB0D8}" type="presParOf" srcId="{803BD1A5-1BF9-7349-94C4-6470823B5100}" destId="{ECC0B45B-C4B5-1743-B33E-7401E43B6450}" srcOrd="4" destOrd="0" presId="urn:microsoft.com/office/officeart/2005/8/layout/hProcess9"/>
    <dgm:cxn modelId="{3901C1C9-A28F-C54F-9306-31CC631F2EC6}" type="presParOf" srcId="{803BD1A5-1BF9-7349-94C4-6470823B5100}" destId="{61DE5D08-0463-3547-91A6-8DF85C5B70BB}" srcOrd="5" destOrd="0" presId="urn:microsoft.com/office/officeart/2005/8/layout/hProcess9"/>
    <dgm:cxn modelId="{0A59C587-7BEA-C749-958E-A5A117E3D68B}" type="presParOf" srcId="{803BD1A5-1BF9-7349-94C4-6470823B5100}" destId="{2B307284-BC36-2740-BBA8-5D0E24BA738E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FF0A44-6F0B-D747-A350-A3DD7F40C8EE}">
      <dsp:nvSpPr>
        <dsp:cNvPr id="0" name=""/>
        <dsp:cNvSpPr/>
      </dsp:nvSpPr>
      <dsp:spPr>
        <a:xfrm>
          <a:off x="644869" y="0"/>
          <a:ext cx="7306865" cy="3881437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956DC4-5AA6-7148-A798-BF93C2B81CD7}">
      <dsp:nvSpPr>
        <dsp:cNvPr id="0" name=""/>
        <dsp:cNvSpPr/>
      </dsp:nvSpPr>
      <dsp:spPr>
        <a:xfrm>
          <a:off x="4302" y="1164431"/>
          <a:ext cx="2069327" cy="15525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Understanding Data</a:t>
          </a:r>
        </a:p>
      </dsp:txBody>
      <dsp:txXfrm>
        <a:off x="80092" y="1240221"/>
        <a:ext cx="1917747" cy="1400994"/>
      </dsp:txXfrm>
    </dsp:sp>
    <dsp:sp modelId="{C21A971C-65A9-A741-8BC5-6E612A9CF0D2}">
      <dsp:nvSpPr>
        <dsp:cNvPr id="0" name=""/>
        <dsp:cNvSpPr/>
      </dsp:nvSpPr>
      <dsp:spPr>
        <a:xfrm>
          <a:off x="2177095" y="1164431"/>
          <a:ext cx="2069327" cy="155257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Feature Engineering</a:t>
          </a:r>
        </a:p>
      </dsp:txBody>
      <dsp:txXfrm>
        <a:off x="2252885" y="1240221"/>
        <a:ext cx="1917747" cy="1400994"/>
      </dsp:txXfrm>
    </dsp:sp>
    <dsp:sp modelId="{ECC0B45B-C4B5-1743-B33E-7401E43B6450}">
      <dsp:nvSpPr>
        <dsp:cNvPr id="0" name=""/>
        <dsp:cNvSpPr/>
      </dsp:nvSpPr>
      <dsp:spPr>
        <a:xfrm>
          <a:off x="4349889" y="1164431"/>
          <a:ext cx="2069327" cy="155257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Model Finetuning</a:t>
          </a:r>
        </a:p>
      </dsp:txBody>
      <dsp:txXfrm>
        <a:off x="4425679" y="1240221"/>
        <a:ext cx="1917747" cy="1400994"/>
      </dsp:txXfrm>
    </dsp:sp>
    <dsp:sp modelId="{2B307284-BC36-2740-BBA8-5D0E24BA738E}">
      <dsp:nvSpPr>
        <dsp:cNvPr id="0" name=""/>
        <dsp:cNvSpPr/>
      </dsp:nvSpPr>
      <dsp:spPr>
        <a:xfrm>
          <a:off x="6522682" y="1164431"/>
          <a:ext cx="2069327" cy="1552574"/>
        </a:xfrm>
        <a:prstGeom prst="roundRect">
          <a:avLst/>
        </a:prstGeom>
        <a:solidFill>
          <a:srgbClr val="FF0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Findings and Applications</a:t>
          </a:r>
        </a:p>
      </dsp:txBody>
      <dsp:txXfrm>
        <a:off x="6598472" y="1240221"/>
        <a:ext cx="1917747" cy="14009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CA7B0-FDEC-1149-9664-DF29F149323E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FCB68-D9FE-8B42-A0A8-889AE53BD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057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CA7B0-FDEC-1149-9664-DF29F149323E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FCB68-D9FE-8B42-A0A8-889AE53BD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149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CA7B0-FDEC-1149-9664-DF29F149323E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FCB68-D9FE-8B42-A0A8-889AE53BD5C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53968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CA7B0-FDEC-1149-9664-DF29F149323E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FCB68-D9FE-8B42-A0A8-889AE53BD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8450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CA7B0-FDEC-1149-9664-DF29F149323E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FCB68-D9FE-8B42-A0A8-889AE53BD5C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3193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CA7B0-FDEC-1149-9664-DF29F149323E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FCB68-D9FE-8B42-A0A8-889AE53BD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8908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CA7B0-FDEC-1149-9664-DF29F149323E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FCB68-D9FE-8B42-A0A8-889AE53BD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367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CA7B0-FDEC-1149-9664-DF29F149323E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FCB68-D9FE-8B42-A0A8-889AE53BD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014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CA7B0-FDEC-1149-9664-DF29F149323E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FCB68-D9FE-8B42-A0A8-889AE53BD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902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CA7B0-FDEC-1149-9664-DF29F149323E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FCB68-D9FE-8B42-A0A8-889AE53BD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199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CA7B0-FDEC-1149-9664-DF29F149323E}" type="datetimeFigureOut">
              <a:rPr lang="en-US" smtClean="0"/>
              <a:t>5/22/19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FCB68-D9FE-8B42-A0A8-889AE53BD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023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CA7B0-FDEC-1149-9664-DF29F149323E}" type="datetimeFigureOut">
              <a:rPr lang="en-US" smtClean="0"/>
              <a:t>5/22/19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FCB68-D9FE-8B42-A0A8-889AE53BD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73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CA7B0-FDEC-1149-9664-DF29F149323E}" type="datetimeFigureOut">
              <a:rPr lang="en-US" smtClean="0"/>
              <a:t>5/22/19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FCB68-D9FE-8B42-A0A8-889AE53BD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7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CA7B0-FDEC-1149-9664-DF29F149323E}" type="datetimeFigureOut">
              <a:rPr lang="en-US" smtClean="0"/>
              <a:t>5/22/19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FCB68-D9FE-8B42-A0A8-889AE53BD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103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CA7B0-FDEC-1149-9664-DF29F149323E}" type="datetimeFigureOut">
              <a:rPr lang="en-US" smtClean="0"/>
              <a:t>5/22/19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FCB68-D9FE-8B42-A0A8-889AE53BD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05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CA7B0-FDEC-1149-9664-DF29F149323E}" type="datetimeFigureOut">
              <a:rPr lang="en-US" smtClean="0"/>
              <a:t>5/22/19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FCB68-D9FE-8B42-A0A8-889AE53BD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312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ACA7B0-FDEC-1149-9664-DF29F149323E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23FCB68-D9FE-8B42-A0A8-889AE53BD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45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EA3B9-8F37-B444-9FC8-5939C3EFA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9702" y="2404534"/>
            <a:ext cx="7934301" cy="1646302"/>
          </a:xfrm>
        </p:spPr>
        <p:txBody>
          <a:bodyPr/>
          <a:lstStyle/>
          <a:p>
            <a:r>
              <a:rPr lang="en-US" dirty="0"/>
              <a:t>Building Smarter Cities </a:t>
            </a:r>
            <a:r>
              <a:rPr lang="en-US" sz="3600" dirty="0"/>
              <a:t>from analyzing geolocation records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97B83E-9D2A-5F4A-BA6E-034EFE9EEF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Jin Cong Ho &lt;</a:t>
            </a:r>
            <a:r>
              <a:rPr lang="en-US" dirty="0" err="1"/>
              <a:t>jincongho@gmail.com</a:t>
            </a:r>
            <a:r>
              <a:rPr lang="en-US" dirty="0"/>
              <a:t>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F1CFC21-4DE8-0A4D-91E2-8F622BF84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916" y="5821813"/>
            <a:ext cx="1588041" cy="43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753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A81DC-1E3D-0A49-A5EF-9E771F5A0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Model Finetuning - </a:t>
            </a:r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B28FA-D4D4-0C44-A69D-DBBF6BBF5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err="1"/>
              <a:t>eXtreme</a:t>
            </a:r>
            <a:r>
              <a:rPr lang="en-GB" b="1" dirty="0"/>
              <a:t> Gradient Boosting</a:t>
            </a:r>
            <a:r>
              <a:rPr lang="en-GB" dirty="0"/>
              <a:t>, uses the concept of </a:t>
            </a:r>
            <a:r>
              <a:rPr lang="en-GB" b="1" dirty="0"/>
              <a:t>boosting</a:t>
            </a:r>
            <a:r>
              <a:rPr lang="en-GB" dirty="0"/>
              <a:t> = an ensemble method of “weak” classifiers that sequentially adds predictors (trees) to corrects previous models</a:t>
            </a:r>
          </a:p>
          <a:p>
            <a:pPr lvl="1"/>
            <a:r>
              <a:rPr lang="en-GB" b="1" dirty="0"/>
              <a:t>Fast and Scalable</a:t>
            </a:r>
            <a:r>
              <a:rPr lang="en-GB" dirty="0"/>
              <a:t>: parallelize tree construction using distributed computing </a:t>
            </a:r>
          </a:p>
          <a:p>
            <a:pPr lvl="1"/>
            <a:r>
              <a:rPr lang="en-GB" b="1" dirty="0"/>
              <a:t>High </a:t>
            </a:r>
            <a:r>
              <a:rPr lang="en-GB" b="1" dirty="0" err="1"/>
              <a:t>Explainability</a:t>
            </a:r>
            <a:r>
              <a:rPr lang="en-GB" dirty="0"/>
              <a:t>: can calculate the importance of a feature by its impact to final prediction in tree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B6DE01-73B9-D145-BC98-4B046A0F6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660" y="4295260"/>
            <a:ext cx="4499085" cy="17582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B00A5E-E153-BF42-8EA5-D50E494FB3F6}"/>
              </a:ext>
            </a:extLst>
          </p:cNvPr>
          <p:cNvSpPr txBox="1"/>
          <p:nvPr/>
        </p:nvSpPr>
        <p:spPr>
          <a:xfrm>
            <a:off x="677334" y="6271551"/>
            <a:ext cx="6893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Chen, </a:t>
            </a:r>
            <a:r>
              <a:rPr lang="en-GB" sz="900" dirty="0" err="1"/>
              <a:t>Tianqi</a:t>
            </a:r>
            <a:r>
              <a:rPr lang="en-GB" sz="900" dirty="0"/>
              <a:t>, and Carlos </a:t>
            </a:r>
            <a:r>
              <a:rPr lang="en-GB" sz="900" dirty="0" err="1"/>
              <a:t>Guestrin</a:t>
            </a:r>
            <a:r>
              <a:rPr lang="en-GB" sz="900" dirty="0"/>
              <a:t>. "</a:t>
            </a:r>
            <a:r>
              <a:rPr lang="en-GB" sz="900" dirty="0" err="1"/>
              <a:t>Xgboost</a:t>
            </a:r>
            <a:r>
              <a:rPr lang="en-GB" sz="900" dirty="0"/>
              <a:t>: A scalable tree boosting system." </a:t>
            </a:r>
            <a:r>
              <a:rPr lang="en-GB" sz="900" i="1" dirty="0"/>
              <a:t>Proceedings of the 22nd </a:t>
            </a:r>
            <a:r>
              <a:rPr lang="en-GB" sz="900" i="1" dirty="0" err="1"/>
              <a:t>acm</a:t>
            </a:r>
            <a:r>
              <a:rPr lang="en-GB" sz="900" i="1" dirty="0"/>
              <a:t> </a:t>
            </a:r>
            <a:r>
              <a:rPr lang="en-GB" sz="900" i="1" dirty="0" err="1"/>
              <a:t>sigkdd</a:t>
            </a:r>
            <a:r>
              <a:rPr lang="en-GB" sz="900" i="1" dirty="0"/>
              <a:t> international </a:t>
            </a:r>
          </a:p>
          <a:p>
            <a:r>
              <a:rPr lang="en-GB" sz="900" i="1" dirty="0"/>
              <a:t>conference on knowledge discovery and data mining</a:t>
            </a:r>
            <a:r>
              <a:rPr lang="en-GB" sz="900" dirty="0"/>
              <a:t>. ACM, 2016.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119180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A81DC-1E3D-0A49-A5EF-9E771F5A0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Model Finetuning - </a:t>
            </a:r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B28FA-D4D4-0C44-A69D-DBBF6BBF5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r>
              <a:rPr lang="en-GB" dirty="0"/>
              <a:t>Grid search parameters from coarse to fine with 4-folds CV</a:t>
            </a:r>
            <a:endParaRPr lang="en-US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Improvement can be done by stacking more models, </a:t>
            </a:r>
            <a:r>
              <a:rPr lang="en-GB" dirty="0" err="1"/>
              <a:t>eg</a:t>
            </a:r>
            <a:r>
              <a:rPr lang="en-GB" dirty="0"/>
              <a:t>: Neural Network (92% </a:t>
            </a:r>
            <a:r>
              <a:rPr lang="en-GB" dirty="0" err="1"/>
              <a:t>acc</a:t>
            </a:r>
            <a:r>
              <a:rPr lang="en-GB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FC05F1-739C-FB44-B0FB-970465C1F21C}"/>
              </a:ext>
            </a:extLst>
          </p:cNvPr>
          <p:cNvSpPr txBox="1"/>
          <p:nvPr/>
        </p:nvSpPr>
        <p:spPr>
          <a:xfrm>
            <a:off x="7697015" y="2166557"/>
            <a:ext cx="1734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94.25% Local Acc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0662F0-05CA-394B-A546-06296B01485C}"/>
              </a:ext>
            </a:extLst>
          </p:cNvPr>
          <p:cNvSpPr/>
          <p:nvPr/>
        </p:nvSpPr>
        <p:spPr>
          <a:xfrm>
            <a:off x="707486" y="3192095"/>
            <a:ext cx="2759549" cy="6122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Max_depth</a:t>
            </a:r>
            <a:r>
              <a:rPr lang="en-US" dirty="0"/>
              <a:t> [3,5,7,9,11]</a:t>
            </a:r>
          </a:p>
          <a:p>
            <a:pPr algn="ctr"/>
            <a:r>
              <a:rPr lang="en-US" dirty="0" err="1"/>
              <a:t>Min_child_weight</a:t>
            </a:r>
            <a:r>
              <a:rPr lang="en-US" dirty="0"/>
              <a:t> [1,3,5]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B73C13-09B9-844C-85B3-2258030B9D73}"/>
              </a:ext>
            </a:extLst>
          </p:cNvPr>
          <p:cNvSpPr/>
          <p:nvPr/>
        </p:nvSpPr>
        <p:spPr>
          <a:xfrm>
            <a:off x="733762" y="4282545"/>
            <a:ext cx="2759549" cy="6122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Max_depth</a:t>
            </a:r>
            <a:r>
              <a:rPr lang="en-US" dirty="0"/>
              <a:t> [9,10]</a:t>
            </a:r>
          </a:p>
          <a:p>
            <a:pPr algn="ctr"/>
            <a:r>
              <a:rPr lang="en-US" dirty="0" err="1"/>
              <a:t>Min_child_weight</a:t>
            </a:r>
            <a:r>
              <a:rPr lang="en-US" dirty="0"/>
              <a:t> [1,4,5]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4BC1D5-CA1B-3F4B-B51B-206D78EA9B4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113537" y="3838482"/>
            <a:ext cx="0" cy="444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EFDA9E2-597C-484C-BA9E-D280BF2C1AF2}"/>
              </a:ext>
            </a:extLst>
          </p:cNvPr>
          <p:cNvCxnSpPr>
            <a:cxnSpLocks/>
          </p:cNvCxnSpPr>
          <p:nvPr/>
        </p:nvCxnSpPr>
        <p:spPr>
          <a:xfrm>
            <a:off x="3582649" y="3502838"/>
            <a:ext cx="5255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211FB3D-0413-024B-B3B9-7A1355333CD8}"/>
              </a:ext>
            </a:extLst>
          </p:cNvPr>
          <p:cNvCxnSpPr>
            <a:cxnSpLocks/>
          </p:cNvCxnSpPr>
          <p:nvPr/>
        </p:nvCxnSpPr>
        <p:spPr>
          <a:xfrm>
            <a:off x="4423476" y="3366203"/>
            <a:ext cx="0" cy="273269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B1985D9-8314-F448-B689-AEF01621438E}"/>
              </a:ext>
            </a:extLst>
          </p:cNvPr>
          <p:cNvSpPr/>
          <p:nvPr/>
        </p:nvSpPr>
        <p:spPr>
          <a:xfrm>
            <a:off x="4738788" y="3031050"/>
            <a:ext cx="1135117" cy="4473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8CFDE6-BE4B-2645-B2AA-39A9516BF09A}"/>
              </a:ext>
            </a:extLst>
          </p:cNvPr>
          <p:cNvSpPr/>
          <p:nvPr/>
        </p:nvSpPr>
        <p:spPr>
          <a:xfrm>
            <a:off x="4743834" y="3550265"/>
            <a:ext cx="1135117" cy="4473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7D6A4E-8A9F-184B-8B96-953DB7CEAE39}"/>
              </a:ext>
            </a:extLst>
          </p:cNvPr>
          <p:cNvSpPr/>
          <p:nvPr/>
        </p:nvSpPr>
        <p:spPr>
          <a:xfrm>
            <a:off x="4738787" y="4069480"/>
            <a:ext cx="1135117" cy="4473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1CA25B-744C-7F4A-8F06-8017DB1CFEFF}"/>
              </a:ext>
            </a:extLst>
          </p:cNvPr>
          <p:cNvSpPr/>
          <p:nvPr/>
        </p:nvSpPr>
        <p:spPr>
          <a:xfrm>
            <a:off x="4738787" y="4603167"/>
            <a:ext cx="1135117" cy="4473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C270EC-5CD7-F647-B529-E0A9D1855AFD}"/>
              </a:ext>
            </a:extLst>
          </p:cNvPr>
          <p:cNvSpPr/>
          <p:nvPr/>
        </p:nvSpPr>
        <p:spPr>
          <a:xfrm>
            <a:off x="5990894" y="3567765"/>
            <a:ext cx="1135117" cy="4473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4AD1A9-2E27-524D-9026-25B6AB43BC71}"/>
              </a:ext>
            </a:extLst>
          </p:cNvPr>
          <p:cNvSpPr/>
          <p:nvPr/>
        </p:nvSpPr>
        <p:spPr>
          <a:xfrm>
            <a:off x="5979166" y="3031049"/>
            <a:ext cx="1135117" cy="4473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979F095-E726-4946-B466-C16BDC45A938}"/>
              </a:ext>
            </a:extLst>
          </p:cNvPr>
          <p:cNvSpPr/>
          <p:nvPr/>
        </p:nvSpPr>
        <p:spPr>
          <a:xfrm>
            <a:off x="5990894" y="4069480"/>
            <a:ext cx="1135117" cy="4473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893710-201E-5348-ADB1-AE6E3CB39E29}"/>
              </a:ext>
            </a:extLst>
          </p:cNvPr>
          <p:cNvSpPr/>
          <p:nvPr/>
        </p:nvSpPr>
        <p:spPr>
          <a:xfrm>
            <a:off x="5990894" y="4603167"/>
            <a:ext cx="1135117" cy="4473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4C3E8E-24AD-8944-AEFE-B194FD29F081}"/>
              </a:ext>
            </a:extLst>
          </p:cNvPr>
          <p:cNvSpPr/>
          <p:nvPr/>
        </p:nvSpPr>
        <p:spPr>
          <a:xfrm>
            <a:off x="7243000" y="4070400"/>
            <a:ext cx="1135117" cy="4473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85F3FA-C8B8-AA46-87D0-5AE765FB2F55}"/>
              </a:ext>
            </a:extLst>
          </p:cNvPr>
          <p:cNvSpPr/>
          <p:nvPr/>
        </p:nvSpPr>
        <p:spPr>
          <a:xfrm>
            <a:off x="7248047" y="3550265"/>
            <a:ext cx="1135117" cy="4473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08CC544-F0A7-C547-80F3-7F4676742EAE}"/>
              </a:ext>
            </a:extLst>
          </p:cNvPr>
          <p:cNvSpPr/>
          <p:nvPr/>
        </p:nvSpPr>
        <p:spPr>
          <a:xfrm>
            <a:off x="7243000" y="3031049"/>
            <a:ext cx="1135117" cy="4473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353E692-EB3F-D64A-8E1B-E73450653788}"/>
              </a:ext>
            </a:extLst>
          </p:cNvPr>
          <p:cNvSpPr/>
          <p:nvPr/>
        </p:nvSpPr>
        <p:spPr>
          <a:xfrm>
            <a:off x="7243000" y="4603167"/>
            <a:ext cx="1135117" cy="4473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5B62B3E-D4B7-4042-8EB7-7A92F9A2B81F}"/>
              </a:ext>
            </a:extLst>
          </p:cNvPr>
          <p:cNvSpPr/>
          <p:nvPr/>
        </p:nvSpPr>
        <p:spPr>
          <a:xfrm>
            <a:off x="8454195" y="4613677"/>
            <a:ext cx="1135117" cy="4473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EAB4D67-221C-384C-8001-A5994DFD60A9}"/>
              </a:ext>
            </a:extLst>
          </p:cNvPr>
          <p:cNvSpPr/>
          <p:nvPr/>
        </p:nvSpPr>
        <p:spPr>
          <a:xfrm>
            <a:off x="8459242" y="3567766"/>
            <a:ext cx="1135117" cy="4473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E958363-5E1F-0448-9F82-DC5824D120D5}"/>
              </a:ext>
            </a:extLst>
          </p:cNvPr>
          <p:cNvSpPr/>
          <p:nvPr/>
        </p:nvSpPr>
        <p:spPr>
          <a:xfrm>
            <a:off x="8454195" y="4086981"/>
            <a:ext cx="1135117" cy="4473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A6D6ACD-DB54-3B4C-AEC7-CEA19EE83148}"/>
              </a:ext>
            </a:extLst>
          </p:cNvPr>
          <p:cNvSpPr/>
          <p:nvPr/>
        </p:nvSpPr>
        <p:spPr>
          <a:xfrm>
            <a:off x="8484931" y="3005294"/>
            <a:ext cx="1135117" cy="4473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056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3F914-06A9-9E45-991D-A0CE50BB9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Model Finetuning – Feature Importance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38F8AA7-FEA9-D040-9BA6-3D4707828B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3213510"/>
              </p:ext>
            </p:extLst>
          </p:nvPr>
        </p:nvGraphicFramePr>
        <p:xfrm>
          <a:off x="2066638" y="1684977"/>
          <a:ext cx="4914169" cy="4023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62583">
                  <a:extLst>
                    <a:ext uri="{9D8B030D-6E8A-4147-A177-3AD203B41FA5}">
                      <a16:colId xmlns:a16="http://schemas.microsoft.com/office/drawing/2014/main" val="3771164053"/>
                    </a:ext>
                  </a:extLst>
                </a:gridCol>
                <a:gridCol w="1975945">
                  <a:extLst>
                    <a:ext uri="{9D8B030D-6E8A-4147-A177-3AD203B41FA5}">
                      <a16:colId xmlns:a16="http://schemas.microsoft.com/office/drawing/2014/main" val="4264123251"/>
                    </a:ext>
                  </a:extLst>
                </a:gridCol>
                <a:gridCol w="2175641">
                  <a:extLst>
                    <a:ext uri="{9D8B030D-6E8A-4147-A177-3AD203B41FA5}">
                      <a16:colId xmlns:a16="http://schemas.microsoft.com/office/drawing/2014/main" val="18056939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Top 10 Features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Importance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0060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y_entry_19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FF0000"/>
                          </a:solidFill>
                        </a:rPr>
                        <a:t>0.116769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7195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2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FF0000"/>
                          </a:solidFill>
                        </a:rPr>
                        <a:t>x_entry_19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FF0000"/>
                          </a:solidFill>
                        </a:rPr>
                        <a:t>0.041110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01310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3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FF0000"/>
                          </a:solidFill>
                        </a:rPr>
                        <a:t>duration_19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FF0000"/>
                          </a:solidFill>
                        </a:rPr>
                        <a:t>0.025248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59899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4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FF0000"/>
                          </a:solidFill>
                        </a:rPr>
                        <a:t>entry_hour_19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0.024366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04792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y_entry_2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0.019652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249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6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FF0000"/>
                          </a:solidFill>
                        </a:rPr>
                        <a:t>y_entry_18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FF0000"/>
                          </a:solidFill>
                        </a:rPr>
                        <a:t>0.019642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9215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7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FF0000"/>
                          </a:solidFill>
                        </a:rPr>
                        <a:t>y_exit_18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0.014287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6452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y_exit_1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0.014023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0912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vmax_9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0.010111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2755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x_entry_2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0.009191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2458547"/>
                  </a:ext>
                </a:extLst>
              </a:tr>
            </a:tbl>
          </a:graphicData>
        </a:graphic>
      </p:graphicFrame>
      <p:pic>
        <p:nvPicPr>
          <p:cNvPr id="5121" name="Picture 1" descr="page2image48508544">
            <a:extLst>
              <a:ext uri="{FF2B5EF4-FFF2-40B4-BE49-F238E27FC236}">
                <a16:creationId xmlns:a16="http://schemas.microsoft.com/office/drawing/2014/main" id="{44A6DDCC-D431-A544-A2B2-E32C42C8E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2546350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age2image50411408">
            <a:extLst>
              <a:ext uri="{FF2B5EF4-FFF2-40B4-BE49-F238E27FC236}">
                <a16:creationId xmlns:a16="http://schemas.microsoft.com/office/drawing/2014/main" id="{3B2E3E75-C5BD-3746-A5D5-31DEAB7FF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2546350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page2image48512000">
            <a:extLst>
              <a:ext uri="{FF2B5EF4-FFF2-40B4-BE49-F238E27FC236}">
                <a16:creationId xmlns:a16="http://schemas.microsoft.com/office/drawing/2014/main" id="{A71BDB15-CAF6-2241-B16D-345C43C2B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2546350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age2image48678784">
            <a:extLst>
              <a:ext uri="{FF2B5EF4-FFF2-40B4-BE49-F238E27FC236}">
                <a16:creationId xmlns:a16="http://schemas.microsoft.com/office/drawing/2014/main" id="{FC86661B-903B-034A-9739-E2B809AFB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2546350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page2image48683392">
            <a:extLst>
              <a:ext uri="{FF2B5EF4-FFF2-40B4-BE49-F238E27FC236}">
                <a16:creationId xmlns:a16="http://schemas.microsoft.com/office/drawing/2014/main" id="{F181A2D7-BEBE-0D49-BCAE-1217561AA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2546350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page2image48509504">
            <a:extLst>
              <a:ext uri="{FF2B5EF4-FFF2-40B4-BE49-F238E27FC236}">
                <a16:creationId xmlns:a16="http://schemas.microsoft.com/office/drawing/2014/main" id="{352F5018-274C-9549-B3BD-D97D7DE6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2546350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page2image48504512">
            <a:extLst>
              <a:ext uri="{FF2B5EF4-FFF2-40B4-BE49-F238E27FC236}">
                <a16:creationId xmlns:a16="http://schemas.microsoft.com/office/drawing/2014/main" id="{B42BF522-97F3-C144-84F7-0B3679401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2546350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page2image48504128">
            <a:extLst>
              <a:ext uri="{FF2B5EF4-FFF2-40B4-BE49-F238E27FC236}">
                <a16:creationId xmlns:a16="http://schemas.microsoft.com/office/drawing/2014/main" id="{D5101F7B-AB16-B547-A83F-67132E307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2546350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page2image48572352">
            <a:extLst>
              <a:ext uri="{FF2B5EF4-FFF2-40B4-BE49-F238E27FC236}">
                <a16:creationId xmlns:a16="http://schemas.microsoft.com/office/drawing/2014/main" id="{48E82E7F-B7C7-D14E-BED2-06F593A32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2546350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page2image48562560">
            <a:extLst>
              <a:ext uri="{FF2B5EF4-FFF2-40B4-BE49-F238E27FC236}">
                <a16:creationId xmlns:a16="http://schemas.microsoft.com/office/drawing/2014/main" id="{73ADCF2C-C2F5-B742-A200-8F31BBF48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2546350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1" name="Picture 11" descr="page2image48570240">
            <a:extLst>
              <a:ext uri="{FF2B5EF4-FFF2-40B4-BE49-F238E27FC236}">
                <a16:creationId xmlns:a16="http://schemas.microsoft.com/office/drawing/2014/main" id="{A5E0198A-5FBE-2D47-A025-34274C114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2546350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page2image48463424">
            <a:extLst>
              <a:ext uri="{FF2B5EF4-FFF2-40B4-BE49-F238E27FC236}">
                <a16:creationId xmlns:a16="http://schemas.microsoft.com/office/drawing/2014/main" id="{821CA612-16EE-7142-A55D-FE3270D18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2546350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3" name="Picture 13" descr="page2image48454208">
            <a:extLst>
              <a:ext uri="{FF2B5EF4-FFF2-40B4-BE49-F238E27FC236}">
                <a16:creationId xmlns:a16="http://schemas.microsoft.com/office/drawing/2014/main" id="{AF367EA1-1A3B-8D4A-85EE-3ADE96A47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2546350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page2image48454592">
            <a:extLst>
              <a:ext uri="{FF2B5EF4-FFF2-40B4-BE49-F238E27FC236}">
                <a16:creationId xmlns:a16="http://schemas.microsoft.com/office/drawing/2014/main" id="{F4BF8167-39A3-6D48-9892-4D921D451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2546350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page2image48453632">
            <a:extLst>
              <a:ext uri="{FF2B5EF4-FFF2-40B4-BE49-F238E27FC236}">
                <a16:creationId xmlns:a16="http://schemas.microsoft.com/office/drawing/2014/main" id="{552D309D-1CFB-2947-AF08-CCE0B72DE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2546350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page2image48453824">
            <a:extLst>
              <a:ext uri="{FF2B5EF4-FFF2-40B4-BE49-F238E27FC236}">
                <a16:creationId xmlns:a16="http://schemas.microsoft.com/office/drawing/2014/main" id="{FAA4C375-E5D4-D94A-98DB-7DCD4DBEB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2546350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page2image48457472">
            <a:extLst>
              <a:ext uri="{FF2B5EF4-FFF2-40B4-BE49-F238E27FC236}">
                <a16:creationId xmlns:a16="http://schemas.microsoft.com/office/drawing/2014/main" id="{1D57283B-56B6-2C4E-9B17-F9310F025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2546350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page2image48453248">
            <a:extLst>
              <a:ext uri="{FF2B5EF4-FFF2-40B4-BE49-F238E27FC236}">
                <a16:creationId xmlns:a16="http://schemas.microsoft.com/office/drawing/2014/main" id="{66432634-904F-6F4D-BA14-39EBF2C29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2546350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page2image48461888">
            <a:extLst>
              <a:ext uri="{FF2B5EF4-FFF2-40B4-BE49-F238E27FC236}">
                <a16:creationId xmlns:a16="http://schemas.microsoft.com/office/drawing/2014/main" id="{1816E86A-CECA-D744-9BDC-6DA1587B7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2546350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page2image48462080">
            <a:extLst>
              <a:ext uri="{FF2B5EF4-FFF2-40B4-BE49-F238E27FC236}">
                <a16:creationId xmlns:a16="http://schemas.microsoft.com/office/drawing/2014/main" id="{85C01F06-40AB-F546-A4CC-0D71D0E02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2546350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7B8370-BB1A-654D-A785-E148473358CC}"/>
              </a:ext>
            </a:extLst>
          </p:cNvPr>
          <p:cNvSpPr txBox="1"/>
          <p:nvPr/>
        </p:nvSpPr>
        <p:spPr>
          <a:xfrm>
            <a:off x="609514" y="5925234"/>
            <a:ext cx="8802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Traj18 &amp; 19 contributed most and X &amp; Y coordinates are the most useful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Quarter hour feature almost contributed 0%</a:t>
            </a:r>
          </a:p>
        </p:txBody>
      </p:sp>
    </p:spTree>
    <p:extLst>
      <p:ext uri="{BB962C8B-B14F-4D97-AF65-F5344CB8AC3E}">
        <p14:creationId xmlns:p14="http://schemas.microsoft.com/office/powerpoint/2010/main" val="289926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40BF2-E266-ED40-9C65-688C460AF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Use Cases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47408-0F71-1744-BBED-E245FC94DA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findings to applications</a:t>
            </a:r>
          </a:p>
        </p:txBody>
      </p:sp>
      <p:pic>
        <p:nvPicPr>
          <p:cNvPr id="5" name="Graphic 4" descr="City">
            <a:extLst>
              <a:ext uri="{FF2B5EF4-FFF2-40B4-BE49-F238E27FC236}">
                <a16:creationId xmlns:a16="http://schemas.microsoft.com/office/drawing/2014/main" id="{87EC799D-3051-F14C-AA55-EFDB787CD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7335" y="2900030"/>
            <a:ext cx="1057940" cy="105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80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9D5EA-E22E-1D46-916F-B0A4CC1E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Use Case 1: Finding Congested Area with Velocity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5FBE3-0BB7-1043-BBEA-16486FC95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0358" y="1253764"/>
            <a:ext cx="2043643" cy="4787597"/>
          </a:xfrm>
        </p:spPr>
        <p:txBody>
          <a:bodyPr/>
          <a:lstStyle/>
          <a:p>
            <a:r>
              <a:rPr lang="en-US" dirty="0"/>
              <a:t>Coordinates on the map with mean velocity as color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D7FD0E-470D-954E-8F3F-1BA923271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53" y="1151249"/>
            <a:ext cx="6160241" cy="52601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5E3671-385B-024E-8C75-0F93094CB2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04" t="51895" b="42922"/>
          <a:stretch/>
        </p:blipFill>
        <p:spPr>
          <a:xfrm>
            <a:off x="1077944" y="6458707"/>
            <a:ext cx="5646657" cy="27203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69BB1AA-655E-D74E-8F62-8808890293B4}"/>
              </a:ext>
            </a:extLst>
          </p:cNvPr>
          <p:cNvSpPr/>
          <p:nvPr/>
        </p:nvSpPr>
        <p:spPr>
          <a:xfrm>
            <a:off x="3163868" y="3781318"/>
            <a:ext cx="1608973" cy="689799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F97F1A-0A5E-0542-B630-73B749D55CC0}"/>
              </a:ext>
            </a:extLst>
          </p:cNvPr>
          <p:cNvSpPr/>
          <p:nvPr/>
        </p:nvSpPr>
        <p:spPr>
          <a:xfrm>
            <a:off x="1554894" y="4237802"/>
            <a:ext cx="782953" cy="115433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95E163-DBDE-B148-A74A-5E12FDA974DF}"/>
              </a:ext>
            </a:extLst>
          </p:cNvPr>
          <p:cNvSpPr/>
          <p:nvPr/>
        </p:nvSpPr>
        <p:spPr>
          <a:xfrm>
            <a:off x="5886247" y="3063711"/>
            <a:ext cx="782953" cy="904974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C156D0-C1A7-9543-ADC4-0F3F64BC6EC3}"/>
              </a:ext>
            </a:extLst>
          </p:cNvPr>
          <p:cNvSpPr/>
          <p:nvPr/>
        </p:nvSpPr>
        <p:spPr>
          <a:xfrm>
            <a:off x="3810873" y="2301711"/>
            <a:ext cx="782953" cy="904974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F24DB4-AFCD-824A-A0C1-B34572867BCF}"/>
              </a:ext>
            </a:extLst>
          </p:cNvPr>
          <p:cNvSpPr txBox="1"/>
          <p:nvPr/>
        </p:nvSpPr>
        <p:spPr>
          <a:xfrm>
            <a:off x="896813" y="6089375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49E317-F247-F647-9329-161361EC314D}"/>
              </a:ext>
            </a:extLst>
          </p:cNvPr>
          <p:cNvSpPr txBox="1"/>
          <p:nvPr/>
        </p:nvSpPr>
        <p:spPr>
          <a:xfrm>
            <a:off x="6273153" y="6089375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Fast</a:t>
            </a:r>
          </a:p>
        </p:txBody>
      </p:sp>
    </p:spTree>
    <p:extLst>
      <p:ext uri="{BB962C8B-B14F-4D97-AF65-F5344CB8AC3E}">
        <p14:creationId xmlns:p14="http://schemas.microsoft.com/office/powerpoint/2010/main" val="286676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D651A-5978-7A42-BE34-BDD2FFE50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Use Case 2: Travel Demand by Area &amp;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E0AB6A-DFBF-754B-81DC-62A10A96BB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130" b="41145"/>
          <a:stretch/>
        </p:blipFill>
        <p:spPr>
          <a:xfrm>
            <a:off x="677334" y="1574276"/>
            <a:ext cx="7768952" cy="386498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CCD1D12-D3D1-D548-87D3-5DECF0D57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439265"/>
            <a:ext cx="8596668" cy="809135"/>
          </a:xfrm>
        </p:spPr>
        <p:txBody>
          <a:bodyPr/>
          <a:lstStyle/>
          <a:p>
            <a:r>
              <a:rPr lang="en-US" dirty="0"/>
              <a:t>Travel from the surroundings of the city </a:t>
            </a:r>
            <a:r>
              <a:rPr lang="en-US" dirty="0" err="1"/>
              <a:t>centre</a:t>
            </a:r>
            <a:r>
              <a:rPr lang="en-US" dirty="0"/>
              <a:t> increases between 6 am and 8 am from east and west direction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D626BE-1EF0-644E-BC84-C44FD6859A5F}"/>
              </a:ext>
            </a:extLst>
          </p:cNvPr>
          <p:cNvSpPr/>
          <p:nvPr/>
        </p:nvSpPr>
        <p:spPr>
          <a:xfrm>
            <a:off x="4888973" y="2298498"/>
            <a:ext cx="1608973" cy="689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5F6167-6EB8-6C4B-9BCB-5E2FD2871CFF}"/>
              </a:ext>
            </a:extLst>
          </p:cNvPr>
          <p:cNvSpPr/>
          <p:nvPr/>
        </p:nvSpPr>
        <p:spPr>
          <a:xfrm>
            <a:off x="6759019" y="2300069"/>
            <a:ext cx="1608973" cy="689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330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47245-4D5C-3344-807D-66C14271C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EBAD9-B72D-9B49-854F-13A380631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Traffic Volume Analysis and Prediction (combine with weather data?)</a:t>
            </a:r>
          </a:p>
          <a:p>
            <a:pPr lvl="1"/>
            <a:r>
              <a:rPr lang="en-US" dirty="0"/>
              <a:t>congested area</a:t>
            </a:r>
          </a:p>
          <a:p>
            <a:pPr lvl="1"/>
            <a:r>
              <a:rPr lang="en-US" dirty="0"/>
              <a:t>travel demand by area &amp; time</a:t>
            </a:r>
          </a:p>
          <a:p>
            <a:pPr lvl="1"/>
            <a:r>
              <a:rPr lang="en-US" dirty="0"/>
              <a:t>land use &amp; investment decisions</a:t>
            </a:r>
          </a:p>
          <a:p>
            <a:pPr lvl="1"/>
            <a:r>
              <a:rPr lang="en-US" dirty="0"/>
              <a:t>infrastructure maintenance time &amp; frequency</a:t>
            </a:r>
          </a:p>
          <a:p>
            <a:pPr lvl="1"/>
            <a:r>
              <a:rPr lang="en-US" dirty="0"/>
              <a:t>A data-driven approach to measuring the impact of new projects</a:t>
            </a:r>
          </a:p>
          <a:p>
            <a:r>
              <a:rPr lang="en-US" dirty="0"/>
              <a:t>Other aspects of smart cities: pollution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Graphic 4" descr="Star">
            <a:extLst>
              <a:ext uri="{FF2B5EF4-FFF2-40B4-BE49-F238E27FC236}">
                <a16:creationId xmlns:a16="http://schemas.microsoft.com/office/drawing/2014/main" id="{3D31074A-2809-8049-8FCF-2FD34BC92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2926" y="4003764"/>
            <a:ext cx="398418" cy="39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95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99F26-4A5A-EF42-AFBC-F94324342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99" y="2906233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Thank You! Any Question?</a:t>
            </a:r>
          </a:p>
        </p:txBody>
      </p:sp>
    </p:spTree>
    <p:extLst>
      <p:ext uri="{BB962C8B-B14F-4D97-AF65-F5344CB8AC3E}">
        <p14:creationId xmlns:p14="http://schemas.microsoft.com/office/powerpoint/2010/main" val="3093225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A1C6D-E629-3148-98A3-1DBB7B472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Overview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5C160CA-7942-0A4F-BC1E-4E76935F1E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159832"/>
              </p:ext>
            </p:extLst>
          </p:nvPr>
        </p:nvGraphicFramePr>
        <p:xfrm>
          <a:off x="670916" y="2245962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0A391D1-7D9A-9149-B9DC-F838AE330894}"/>
              </a:ext>
            </a:extLst>
          </p:cNvPr>
          <p:cNvCxnSpPr>
            <a:cxnSpLocks/>
          </p:cNvCxnSpPr>
          <p:nvPr/>
        </p:nvCxnSpPr>
        <p:spPr>
          <a:xfrm>
            <a:off x="7147034" y="1629103"/>
            <a:ext cx="0" cy="4834759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D3BD73-6F05-8E4C-BEF3-671E80BD0E2D}"/>
              </a:ext>
            </a:extLst>
          </p:cNvPr>
          <p:cNvSpPr txBox="1"/>
          <p:nvPr/>
        </p:nvSpPr>
        <p:spPr>
          <a:xfrm>
            <a:off x="677334" y="1846317"/>
            <a:ext cx="5225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1 Methodology for Building Prediction Model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A1805F-6E4C-4842-88DA-68B11AB7AA4F}"/>
              </a:ext>
            </a:extLst>
          </p:cNvPr>
          <p:cNvSpPr txBox="1"/>
          <p:nvPr/>
        </p:nvSpPr>
        <p:spPr>
          <a:xfrm>
            <a:off x="7269823" y="1846317"/>
            <a:ext cx="1874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2 Use Cases</a:t>
            </a:r>
          </a:p>
        </p:txBody>
      </p:sp>
    </p:spTree>
    <p:extLst>
      <p:ext uri="{BB962C8B-B14F-4D97-AF65-F5344CB8AC3E}">
        <p14:creationId xmlns:p14="http://schemas.microsoft.com/office/powerpoint/2010/main" val="3466743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4EC13-9B88-D647-A10B-BBB2467B9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Methodology for Building Prediction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8197A-15BC-184C-BD96-55503219F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748745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Setup: </a:t>
            </a:r>
            <a:r>
              <a:rPr lang="en-US" dirty="0" err="1"/>
              <a:t>aws</a:t>
            </a:r>
            <a:r>
              <a:rPr lang="en-US" dirty="0"/>
              <a:t> c4.8xlarge instance with 36 CPUs</a:t>
            </a:r>
          </a:p>
          <a:p>
            <a:pPr>
              <a:spcBef>
                <a:spcPts val="0"/>
              </a:spcBef>
            </a:pPr>
            <a:r>
              <a:rPr lang="en-US" dirty="0"/>
              <a:t>Libraries: pandas, matplotlib, seaborn, </a:t>
            </a:r>
            <a:r>
              <a:rPr lang="en-US" dirty="0" err="1"/>
              <a:t>xgboost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619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7595C-BB44-2240-B07D-DD1071D82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Understanding Data - Dataset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2F781C6-6F87-764A-8A93-7E45B311FF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1071772"/>
              </p:ext>
            </p:extLst>
          </p:nvPr>
        </p:nvGraphicFramePr>
        <p:xfrm>
          <a:off x="677334" y="1456395"/>
          <a:ext cx="715287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8928">
                  <a:extLst>
                    <a:ext uri="{9D8B030D-6E8A-4147-A177-3AD203B41FA5}">
                      <a16:colId xmlns:a16="http://schemas.microsoft.com/office/drawing/2014/main" val="2737529315"/>
                    </a:ext>
                  </a:extLst>
                </a:gridCol>
                <a:gridCol w="5023946">
                  <a:extLst>
                    <a:ext uri="{9D8B030D-6E8A-4147-A177-3AD203B41FA5}">
                      <a16:colId xmlns:a16="http://schemas.microsoft.com/office/drawing/2014/main" val="34316134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68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0000a8602cf2def930488dee7cdad104_1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064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trajectory_id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dirty="0">
                          <a:effectLst/>
                        </a:rPr>
                        <a:t>traj_0000a8602cf2def930488dee7cdad104_1_0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0367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time_entry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15:00:32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100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time_exit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dirty="0">
                          <a:effectLst/>
                        </a:rPr>
                        <a:t>15:29:48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5809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1.149404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329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1.149404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9105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1.149404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38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x_entry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dirty="0">
                          <a:effectLst/>
                        </a:rPr>
                        <a:t>3.749088e+06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290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y_entry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dirty="0">
                          <a:effectLst/>
                        </a:rPr>
                        <a:t>-1.926605e+07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191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x_exit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dirty="0">
                          <a:effectLst/>
                        </a:rPr>
                        <a:t>3.749610e+06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922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y_exit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dirty="0">
                          <a:effectLst/>
                        </a:rPr>
                        <a:t>-1.926594e+07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81477"/>
                  </a:ext>
                </a:extLst>
              </a:tr>
            </a:tbl>
          </a:graphicData>
        </a:graphic>
      </p:graphicFrame>
      <p:sp>
        <p:nvSpPr>
          <p:cNvPr id="5" name="Right Brace 4">
            <a:extLst>
              <a:ext uri="{FF2B5EF4-FFF2-40B4-BE49-F238E27FC236}">
                <a16:creationId xmlns:a16="http://schemas.microsoft.com/office/drawing/2014/main" id="{B18378EF-52C6-754F-9F38-ABFBD652E6AF}"/>
              </a:ext>
            </a:extLst>
          </p:cNvPr>
          <p:cNvSpPr/>
          <p:nvPr/>
        </p:nvSpPr>
        <p:spPr>
          <a:xfrm>
            <a:off x="7998372" y="1828800"/>
            <a:ext cx="73573" cy="71470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265064-E4F8-D14A-BD9A-21B49894B425}"/>
              </a:ext>
            </a:extLst>
          </p:cNvPr>
          <p:cNvSpPr txBox="1"/>
          <p:nvPr/>
        </p:nvSpPr>
        <p:spPr>
          <a:xfrm>
            <a:off x="8071945" y="2001485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Identifications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552BD086-F267-454C-A1E9-D876B348DFE3}"/>
              </a:ext>
            </a:extLst>
          </p:cNvPr>
          <p:cNvSpPr/>
          <p:nvPr/>
        </p:nvSpPr>
        <p:spPr>
          <a:xfrm>
            <a:off x="7998372" y="2604077"/>
            <a:ext cx="73573" cy="71470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3CEFEA-B2B8-C044-B1CE-4F544A3C3F63}"/>
              </a:ext>
            </a:extLst>
          </p:cNvPr>
          <p:cNvSpPr txBox="1"/>
          <p:nvPr/>
        </p:nvSpPr>
        <p:spPr>
          <a:xfrm>
            <a:off x="8071945" y="2776762"/>
            <a:ext cx="694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786B9A6A-A937-5443-9803-F0108098C926}"/>
              </a:ext>
            </a:extLst>
          </p:cNvPr>
          <p:cNvSpPr/>
          <p:nvPr/>
        </p:nvSpPr>
        <p:spPr>
          <a:xfrm>
            <a:off x="7998371" y="3354555"/>
            <a:ext cx="73573" cy="104433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48EE29-D8C3-C048-82BC-3D950F72CE63}"/>
              </a:ext>
            </a:extLst>
          </p:cNvPr>
          <p:cNvSpPr txBox="1"/>
          <p:nvPr/>
        </p:nvSpPr>
        <p:spPr>
          <a:xfrm>
            <a:off x="8071944" y="3712665"/>
            <a:ext cx="100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Velocity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7BFCDCA2-C7A8-414E-B202-F6441EB1F4EB}"/>
              </a:ext>
            </a:extLst>
          </p:cNvPr>
          <p:cNvSpPr/>
          <p:nvPr/>
        </p:nvSpPr>
        <p:spPr>
          <a:xfrm>
            <a:off x="7998372" y="4425241"/>
            <a:ext cx="84083" cy="148123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25B1B2-1FF6-F441-B062-A0F0F7D850C6}"/>
              </a:ext>
            </a:extLst>
          </p:cNvPr>
          <p:cNvSpPr txBox="1"/>
          <p:nvPr/>
        </p:nvSpPr>
        <p:spPr>
          <a:xfrm>
            <a:off x="8071944" y="4968016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Geolocation</a:t>
            </a:r>
          </a:p>
        </p:txBody>
      </p:sp>
    </p:spTree>
    <p:extLst>
      <p:ext uri="{BB962C8B-B14F-4D97-AF65-F5344CB8AC3E}">
        <p14:creationId xmlns:p14="http://schemas.microsoft.com/office/powerpoint/2010/main" val="3020457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7595C-BB44-2240-B07D-DD1071D82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Understanding Data -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B8C075-1CDA-564A-960A-FDA20B5BC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728788"/>
            <a:ext cx="4756287" cy="3198813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9844BF-2A7F-6F47-97D0-760956CCB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343525"/>
            <a:ext cx="8596668" cy="69783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trend is going upward, more data in the afternoon</a:t>
            </a:r>
          </a:p>
          <a:p>
            <a:r>
              <a:rPr lang="en-US" dirty="0"/>
              <a:t>Both histograms are very close (hour of entry is close to the hour of exit for each </a:t>
            </a:r>
            <a:r>
              <a:rPr lang="en-US" dirty="0" err="1"/>
              <a:t>pt</a:t>
            </a:r>
            <a:r>
              <a:rPr lang="en-US" dirty="0"/>
              <a:t>?)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2339D4-7FED-A643-9E89-C2CF3A2D6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227" y="1368645"/>
            <a:ext cx="3533775" cy="355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3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7595C-BB44-2240-B07D-DD1071D82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Understanding Data - Velocity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9844BF-2A7F-6F47-97D0-760956CCB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343525"/>
            <a:ext cx="8596668" cy="69783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Most trajectories have velocity &lt; 20</a:t>
            </a:r>
          </a:p>
          <a:p>
            <a:r>
              <a:rPr lang="en-US" dirty="0"/>
              <a:t>When </a:t>
            </a:r>
            <a:r>
              <a:rPr lang="en-US" dirty="0" err="1"/>
              <a:t>vmin</a:t>
            </a:r>
            <a:r>
              <a:rPr lang="en-US" dirty="0"/>
              <a:t>/</a:t>
            </a:r>
            <a:r>
              <a:rPr lang="en-US" dirty="0" err="1"/>
              <a:t>vmean</a:t>
            </a:r>
            <a:r>
              <a:rPr lang="en-US" dirty="0"/>
              <a:t> &gt; 40, </a:t>
            </a:r>
            <a:r>
              <a:rPr lang="en-US" dirty="0" err="1"/>
              <a:t>vmax</a:t>
            </a:r>
            <a:r>
              <a:rPr lang="en-US" dirty="0"/>
              <a:t> will most likely be the same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076C4B-BB0C-C743-8919-7F3DEFC5E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028497"/>
            <a:ext cx="4260804" cy="28991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68A1BA-B2AE-A648-969B-FEC4EA0DA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668" y="1912536"/>
            <a:ext cx="2919616" cy="28991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57E047-CDFE-5B49-BF33-9D072B9F5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664" y="1912536"/>
            <a:ext cx="2919616" cy="289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5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7595C-BB44-2240-B07D-DD1071D82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Understanding Data - Geolocation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9844BF-2A7F-6F47-97D0-760956CCB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343525"/>
            <a:ext cx="8596668" cy="697837"/>
          </a:xfrm>
        </p:spPr>
        <p:txBody>
          <a:bodyPr>
            <a:normAutofit/>
          </a:bodyPr>
          <a:lstStyle/>
          <a:p>
            <a:r>
              <a:rPr lang="en-US" dirty="0"/>
              <a:t>Maximum trajectories for a single device is 20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EBD8171-D2A5-7F49-9303-061A5B908AB5}"/>
              </a:ext>
            </a:extLst>
          </p:cNvPr>
          <p:cNvGrpSpPr/>
          <p:nvPr/>
        </p:nvGrpSpPr>
        <p:grpSpPr>
          <a:xfrm>
            <a:off x="5032098" y="1930400"/>
            <a:ext cx="4101391" cy="3041004"/>
            <a:chOff x="677334" y="1917634"/>
            <a:chExt cx="4101391" cy="304100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7EF18ED-561D-564B-A249-903112386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7334" y="2315286"/>
              <a:ext cx="4101391" cy="264335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4D09CC-174C-4D46-9889-149DCAEB706B}"/>
                </a:ext>
              </a:extLst>
            </p:cNvPr>
            <p:cNvSpPr txBox="1"/>
            <p:nvPr/>
          </p:nvSpPr>
          <p:spPr>
            <a:xfrm>
              <a:off x="716901" y="1917634"/>
              <a:ext cx="4022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Histogram for Length of Journey of Each Device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FC40501-EEB9-604F-9E01-AEC4D8B7EEC1}"/>
              </a:ext>
            </a:extLst>
          </p:cNvPr>
          <p:cNvGrpSpPr/>
          <p:nvPr/>
        </p:nvGrpSpPr>
        <p:grpSpPr>
          <a:xfrm>
            <a:off x="826105" y="1509687"/>
            <a:ext cx="3821155" cy="3632668"/>
            <a:chOff x="5291314" y="1612666"/>
            <a:chExt cx="3821155" cy="363266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5E8A4A8-25C7-164D-8924-7F4BBFFED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1314" y="1612666"/>
              <a:ext cx="3821155" cy="3632668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ED4AC9-93F0-9240-960D-C65259A22711}"/>
                </a:ext>
              </a:extLst>
            </p:cNvPr>
            <p:cNvSpPr/>
            <p:nvPr/>
          </p:nvSpPr>
          <p:spPr>
            <a:xfrm>
              <a:off x="6544994" y="3428999"/>
              <a:ext cx="1313793" cy="52289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669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BDA36-437D-D146-80CD-9DEAD1D97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0033E-3544-E74B-94BD-3D60D6916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Target = whether the device is in the city centre between 15:00-16:00 </a:t>
            </a:r>
          </a:p>
          <a:p>
            <a:pPr lvl="1"/>
            <a:r>
              <a:rPr lang="en-GB" dirty="0"/>
              <a:t>Modelling the problem as coordinate prediction </a:t>
            </a:r>
            <a:r>
              <a:rPr lang="en-GB" dirty="0">
                <a:solidFill>
                  <a:srgbClr val="FF0000"/>
                </a:solidFill>
              </a:rPr>
              <a:t>~75% </a:t>
            </a:r>
            <a:r>
              <a:rPr lang="en-GB" dirty="0"/>
              <a:t>accuracy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Time</a:t>
            </a:r>
          </a:p>
          <a:p>
            <a:pPr lvl="1"/>
            <a:r>
              <a:rPr lang="en-US" dirty="0"/>
              <a:t>Duration = Time Exit – Time Entry (Seconds)</a:t>
            </a:r>
          </a:p>
          <a:p>
            <a:pPr lvl="1"/>
            <a:r>
              <a:rPr lang="en-US" dirty="0" err="1"/>
              <a:t>Time_Entry</a:t>
            </a:r>
            <a:r>
              <a:rPr lang="en-US" dirty="0"/>
              <a:t> into </a:t>
            </a:r>
            <a:r>
              <a:rPr lang="en-US" dirty="0" err="1"/>
              <a:t>entry_hour</a:t>
            </a:r>
            <a:r>
              <a:rPr lang="en-US" dirty="0"/>
              <a:t>, entry_ minute, </a:t>
            </a:r>
            <a:r>
              <a:rPr lang="en-US" dirty="0" err="1"/>
              <a:t>entry_seconds</a:t>
            </a:r>
            <a:endParaRPr lang="en-US" dirty="0"/>
          </a:p>
          <a:p>
            <a:pPr lvl="1"/>
            <a:r>
              <a:rPr lang="en-US" dirty="0" err="1"/>
              <a:t>Time_Exit</a:t>
            </a:r>
            <a:r>
              <a:rPr lang="en-US" dirty="0"/>
              <a:t> into </a:t>
            </a:r>
            <a:r>
              <a:rPr lang="en-US" dirty="0" err="1"/>
              <a:t>exit_hour</a:t>
            </a:r>
            <a:r>
              <a:rPr lang="en-US" dirty="0"/>
              <a:t>, exit_ minute, </a:t>
            </a:r>
            <a:r>
              <a:rPr lang="en-US" dirty="0" err="1"/>
              <a:t>exit_seconds</a:t>
            </a:r>
            <a:endParaRPr lang="en-US" dirty="0"/>
          </a:p>
          <a:p>
            <a:pPr lvl="1"/>
            <a:r>
              <a:rPr lang="en-US" dirty="0"/>
              <a:t>Entry/</a:t>
            </a:r>
            <a:r>
              <a:rPr lang="en-US" dirty="0" err="1"/>
              <a:t>Exit_Quarter_Hour</a:t>
            </a:r>
            <a:r>
              <a:rPr lang="en-US" dirty="0"/>
              <a:t> = </a:t>
            </a:r>
            <a:r>
              <a:rPr lang="en-GB" i="1" dirty="0"/>
              <a:t>hour</a:t>
            </a:r>
            <a:r>
              <a:rPr lang="en-GB" dirty="0"/>
              <a:t>*4 + ceil(</a:t>
            </a:r>
            <a:r>
              <a:rPr lang="en-GB" i="1" dirty="0"/>
              <a:t>minute</a:t>
            </a:r>
            <a:r>
              <a:rPr lang="en-GB" dirty="0"/>
              <a:t>/15) </a:t>
            </a:r>
          </a:p>
          <a:p>
            <a:r>
              <a:rPr lang="en-GB" dirty="0"/>
              <a:t>Distance = Euclidean distance of entry and exit point</a:t>
            </a:r>
          </a:p>
          <a:p>
            <a:r>
              <a:rPr lang="en-GB" dirty="0"/>
              <a:t>Speed = Distance / Duration</a:t>
            </a: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E61C50-F8B4-4545-B747-D2690D9F0D65}"/>
              </a:ext>
            </a:extLst>
          </p:cNvPr>
          <p:cNvSpPr txBox="1"/>
          <p:nvPr/>
        </p:nvSpPr>
        <p:spPr>
          <a:xfrm>
            <a:off x="7189075" y="4511565"/>
            <a:ext cx="27422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93.60% Local Acc (Last </a:t>
            </a:r>
            <a:r>
              <a:rPr lang="en-US" sz="1600" dirty="0" err="1">
                <a:solidFill>
                  <a:srgbClr val="FF0000"/>
                </a:solidFill>
              </a:rPr>
              <a:t>Traj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1025" name="Picture 1" descr="page1image48443776">
            <a:extLst>
              <a:ext uri="{FF2B5EF4-FFF2-40B4-BE49-F238E27FC236}">
                <a16:creationId xmlns:a16="http://schemas.microsoft.com/office/drawing/2014/main" id="{AC411AFB-3F6F-474A-AD69-DEC1788C1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111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438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BDA36-437D-D146-80CD-9DEAD1D97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0033E-3544-E74B-94BD-3D60D6916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2274777"/>
          </a:xfrm>
        </p:spPr>
        <p:txBody>
          <a:bodyPr>
            <a:normAutofit/>
          </a:bodyPr>
          <a:lstStyle/>
          <a:p>
            <a:r>
              <a:rPr lang="en-GB" dirty="0"/>
              <a:t>Fill missing values as 0</a:t>
            </a:r>
          </a:p>
          <a:p>
            <a:r>
              <a:rPr lang="en-GB" dirty="0"/>
              <a:t>Concatenate trajectories in a day into a row</a:t>
            </a:r>
          </a:p>
          <a:p>
            <a:r>
              <a:rPr lang="en-GB" dirty="0"/>
              <a:t>Standardize all values by removing means and scaling to unit variance</a:t>
            </a:r>
          </a:p>
          <a:p>
            <a:pPr lvl="1"/>
            <a:r>
              <a:rPr lang="en-GB" dirty="0"/>
              <a:t>z = (x - u) / s, where u = mean and s = std. deviation</a:t>
            </a:r>
          </a:p>
          <a:p>
            <a:r>
              <a:rPr lang="en-GB" dirty="0"/>
              <a:t>If a device has less than 20 trajectories, then we pad the last entry point as the entry and exit point of all previous trajectories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8B476D-9693-F54B-90DB-65013AD1DA5F}"/>
              </a:ext>
            </a:extLst>
          </p:cNvPr>
          <p:cNvSpPr/>
          <p:nvPr/>
        </p:nvSpPr>
        <p:spPr>
          <a:xfrm>
            <a:off x="761417" y="4561490"/>
            <a:ext cx="1908211" cy="3783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trajectory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568B62-FC5B-5447-8139-397CFCFE1BCF}"/>
              </a:ext>
            </a:extLst>
          </p:cNvPr>
          <p:cNvSpPr/>
          <p:nvPr/>
        </p:nvSpPr>
        <p:spPr>
          <a:xfrm>
            <a:off x="761416" y="5065986"/>
            <a:ext cx="1908211" cy="3783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trajectory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31FE89-52DE-9D49-A53B-2DC869690E0C}"/>
              </a:ext>
            </a:extLst>
          </p:cNvPr>
          <p:cNvSpPr/>
          <p:nvPr/>
        </p:nvSpPr>
        <p:spPr>
          <a:xfrm>
            <a:off x="761416" y="5570481"/>
            <a:ext cx="1908211" cy="3783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trajectory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0B1CF78-0A0B-544A-9244-DA97943F8DE0}"/>
              </a:ext>
            </a:extLst>
          </p:cNvPr>
          <p:cNvCxnSpPr>
            <a:cxnSpLocks/>
          </p:cNvCxnSpPr>
          <p:nvPr/>
        </p:nvCxnSpPr>
        <p:spPr>
          <a:xfrm>
            <a:off x="1639613" y="6095999"/>
            <a:ext cx="0" cy="273269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2B519D7-AC7D-6244-9986-5A2239E255D0}"/>
              </a:ext>
            </a:extLst>
          </p:cNvPr>
          <p:cNvCxnSpPr/>
          <p:nvPr/>
        </p:nvCxnSpPr>
        <p:spPr>
          <a:xfrm>
            <a:off x="2942897" y="5276192"/>
            <a:ext cx="683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BA2CBB2-F827-FA4F-86FE-903611EDE1B1}"/>
              </a:ext>
            </a:extLst>
          </p:cNvPr>
          <p:cNvSpPr/>
          <p:nvPr/>
        </p:nvSpPr>
        <p:spPr>
          <a:xfrm>
            <a:off x="3909267" y="5097517"/>
            <a:ext cx="1514072" cy="3783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trajectory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2F281B-FF38-9A45-B756-2DFE58C7F2ED}"/>
              </a:ext>
            </a:extLst>
          </p:cNvPr>
          <p:cNvSpPr/>
          <p:nvPr/>
        </p:nvSpPr>
        <p:spPr>
          <a:xfrm>
            <a:off x="5538074" y="5097517"/>
            <a:ext cx="1514072" cy="3783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trajectory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0254B5-8E29-1646-A4A6-FA3A4860307C}"/>
              </a:ext>
            </a:extLst>
          </p:cNvPr>
          <p:cNvSpPr/>
          <p:nvPr/>
        </p:nvSpPr>
        <p:spPr>
          <a:xfrm>
            <a:off x="7166881" y="5097517"/>
            <a:ext cx="1514072" cy="3783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trajectory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A0E7DF-1B1F-1245-964C-12BD7C457266}"/>
              </a:ext>
            </a:extLst>
          </p:cNvPr>
          <p:cNvSpPr txBox="1"/>
          <p:nvPr/>
        </p:nvSpPr>
        <p:spPr>
          <a:xfrm>
            <a:off x="8406681" y="2529175"/>
            <a:ext cx="1734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94.11% Local Acc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9A3A96-48EE-E744-B070-EEB00E77DEBC}"/>
              </a:ext>
            </a:extLst>
          </p:cNvPr>
          <p:cNvSpPr txBox="1"/>
          <p:nvPr/>
        </p:nvSpPr>
        <p:spPr>
          <a:xfrm>
            <a:off x="8406681" y="4082643"/>
            <a:ext cx="1734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94.19% Local Acc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109F444B-4367-D74C-83FD-85439225FEC9}"/>
              </a:ext>
            </a:extLst>
          </p:cNvPr>
          <p:cNvSpPr/>
          <p:nvPr/>
        </p:nvSpPr>
        <p:spPr>
          <a:xfrm rot="5400000">
            <a:off x="6164974" y="3314774"/>
            <a:ext cx="260272" cy="477168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3BC8D1-4941-0943-9639-14DB50B0DE0A}"/>
              </a:ext>
            </a:extLst>
          </p:cNvPr>
          <p:cNvSpPr txBox="1"/>
          <p:nvPr/>
        </p:nvSpPr>
        <p:spPr>
          <a:xfrm>
            <a:off x="5628100" y="5907358"/>
            <a:ext cx="1334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353 features</a:t>
            </a:r>
          </a:p>
        </p:txBody>
      </p:sp>
    </p:spTree>
    <p:extLst>
      <p:ext uri="{BB962C8B-B14F-4D97-AF65-F5344CB8AC3E}">
        <p14:creationId xmlns:p14="http://schemas.microsoft.com/office/powerpoint/2010/main" val="405059704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{00628696-CEBE-8748-8C21-B18D0F5876E0}tf10001060</Template>
  <TotalTime>311</TotalTime>
  <Words>755</Words>
  <Application>Microsoft Macintosh PowerPoint</Application>
  <PresentationFormat>Widescreen</PresentationFormat>
  <Paragraphs>155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Trebuchet MS</vt:lpstr>
      <vt:lpstr>Wingdings 3</vt:lpstr>
      <vt:lpstr>Facet</vt:lpstr>
      <vt:lpstr>Building Smarter Cities from analyzing geolocation records</vt:lpstr>
      <vt:lpstr>Overview</vt:lpstr>
      <vt:lpstr>Part 1 Methodology for Building Prediction Model</vt:lpstr>
      <vt:lpstr>1 Understanding Data - Dataset</vt:lpstr>
      <vt:lpstr>1 Understanding Data - Time</vt:lpstr>
      <vt:lpstr>1 Understanding Data - Velocity</vt:lpstr>
      <vt:lpstr>1 Understanding Data - Geolocation</vt:lpstr>
      <vt:lpstr>2 Feature Engineering</vt:lpstr>
      <vt:lpstr>2 Feature Engineering</vt:lpstr>
      <vt:lpstr>3 Model Finetuning - XGBoost</vt:lpstr>
      <vt:lpstr>3 Model Finetuning - XGBoost</vt:lpstr>
      <vt:lpstr>3 Model Finetuning – Feature Importance</vt:lpstr>
      <vt:lpstr>Part 2 Use Cases </vt:lpstr>
      <vt:lpstr>Use Case 1: Finding Congested Area with Velocity</vt:lpstr>
      <vt:lpstr>Use Case 2: Travel Demand by Area &amp; Time</vt:lpstr>
      <vt:lpstr>Applications  </vt:lpstr>
      <vt:lpstr>Thank You! Any Question?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 Cong Ho</dc:creator>
  <cp:lastModifiedBy>Jin Cong Ho</cp:lastModifiedBy>
  <cp:revision>108</cp:revision>
  <dcterms:created xsi:type="dcterms:W3CDTF">2019-05-21T23:00:00Z</dcterms:created>
  <dcterms:modified xsi:type="dcterms:W3CDTF">2019-05-22T07:22:43Z</dcterms:modified>
</cp:coreProperties>
</file>